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59" r:id="rId5"/>
    <p:sldId id="263" r:id="rId6"/>
    <p:sldId id="262" r:id="rId7"/>
    <p:sldId id="264" r:id="rId8"/>
    <p:sldId id="265" r:id="rId9"/>
    <p:sldId id="266" r:id="rId10"/>
    <p:sldId id="268" r:id="rId11"/>
    <p:sldId id="273" r:id="rId12"/>
    <p:sldId id="267" r:id="rId13"/>
    <p:sldId id="270" r:id="rId14"/>
    <p:sldId id="271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E3A"/>
    <a:srgbClr val="DD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D8B8-DD36-4464-A6EC-E5615B3745D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96AE3-9E7F-4749-9BFA-057A148B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3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2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Редуциране на нуждата от ръчен контролна светофари (работна ръка/ресурси)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Мащабируемост</a:t>
            </a:r>
            <a:r>
              <a:rPr lang="en-US" dirty="0"/>
              <a:t> – </a:t>
            </a:r>
            <a:r>
              <a:rPr lang="bg-BG" dirty="0"/>
              <a:t>да не изсква особени промени при добавяне на нови устройства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96AE3-9E7F-4749-9BFA-057A148BE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1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A90B-5AD0-4FB1-A60A-E8A9E8A31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Brain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018A5-3189-4CDE-8B03-E581A70C0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Курсов проект на ангел вл. Пенчев, №3, 11</a:t>
            </a:r>
            <a:r>
              <a:rPr lang="bg-BG" baseline="30000" dirty="0"/>
              <a:t>„в“ </a:t>
            </a:r>
            <a:r>
              <a:rPr lang="bg-BG" dirty="0"/>
              <a:t>клас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24565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D30DDB-5678-4586-A2C4-D1A875C7AC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549651"/>
            <a:ext cx="11293475" cy="4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4367A84-7C13-46D6-AA70-BA0F8631E24F}"/>
              </a:ext>
            </a:extLst>
          </p:cNvPr>
          <p:cNvSpPr txBox="1">
            <a:spLocks/>
          </p:cNvSpPr>
          <p:nvPr/>
        </p:nvSpPr>
        <p:spPr>
          <a:xfrm>
            <a:off x="579604" y="528502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2800" dirty="0">
                <a:solidFill>
                  <a:schemeClr val="bg1"/>
                </a:solidFill>
              </a:rPr>
              <a:t>Начин на работа на </a:t>
            </a:r>
            <a:r>
              <a:rPr lang="en-US" sz="2800" dirty="0">
                <a:solidFill>
                  <a:schemeClr val="bg1"/>
                </a:solidFill>
              </a:rPr>
              <a:t>YOLO (You only look once)</a:t>
            </a:r>
          </a:p>
        </p:txBody>
      </p:sp>
    </p:spTree>
    <p:extLst>
      <p:ext uri="{BB962C8B-B14F-4D97-AF65-F5344CB8AC3E}">
        <p14:creationId xmlns:p14="http://schemas.microsoft.com/office/powerpoint/2010/main" val="110858145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D30DDB-5678-4586-A2C4-D1A875C7AC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4"/>
          <a:stretch/>
        </p:blipFill>
        <p:spPr bwMode="auto">
          <a:xfrm>
            <a:off x="1009650" y="549651"/>
            <a:ext cx="2968625" cy="4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4367A84-7C13-46D6-AA70-BA0F8631E24F}"/>
              </a:ext>
            </a:extLst>
          </p:cNvPr>
          <p:cNvSpPr txBox="1">
            <a:spLocks/>
          </p:cNvSpPr>
          <p:nvPr/>
        </p:nvSpPr>
        <p:spPr>
          <a:xfrm>
            <a:off x="579604" y="5285024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sz="2800" dirty="0">
                <a:solidFill>
                  <a:schemeClr val="bg1"/>
                </a:solidFill>
              </a:rPr>
              <a:t>Технологии за разработка (</a:t>
            </a:r>
            <a:r>
              <a:rPr lang="en-US" sz="2800" dirty="0">
                <a:solidFill>
                  <a:schemeClr val="bg1"/>
                </a:solidFill>
              </a:rPr>
              <a:t>AI &amp; Server</a:t>
            </a:r>
            <a:r>
              <a:rPr lang="bg-BG" sz="2800" dirty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984305FA-1C72-470B-B183-E4600C91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36" y="3122439"/>
            <a:ext cx="1256141" cy="13430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36D211A-92B6-4022-BB89-DF9D1D771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5" t="23208" r="23721" b="23289"/>
          <a:stretch/>
        </p:blipFill>
        <p:spPr>
          <a:xfrm>
            <a:off x="4275436" y="1671047"/>
            <a:ext cx="1256141" cy="1263663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8F8E0F-0AC6-48E0-A74B-3E4F9B320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59354"/>
              </p:ext>
            </p:extLst>
          </p:nvPr>
        </p:nvGraphicFramePr>
        <p:xfrm>
          <a:off x="8483038" y="1671047"/>
          <a:ext cx="1715708" cy="279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6" imgW="3834720" imgH="6247440" progId="">
                  <p:embed/>
                </p:oleObj>
              </mc:Choice>
              <mc:Fallback>
                <p:oleObj r:id="rId6" imgW="3834720" imgH="6247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83038" y="1671047"/>
                        <a:ext cx="1715708" cy="2794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6360990-BBEE-4A26-B0DA-8942075DE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425" y="2263197"/>
            <a:ext cx="1343026" cy="13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en-US" dirty="0"/>
              <a:t>Front-end </a:t>
            </a:r>
            <a:r>
              <a:rPr lang="bg-BG" dirty="0"/>
              <a:t>контролен панел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254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F277-B38E-4B95-BAC3-ADDBEEF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Концепция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3F32A-90F5-4CA2-8E7E-1BE93306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0925" y="2264124"/>
            <a:ext cx="7609702" cy="389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18BF8-C4FF-4A93-AB07-091AD3035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8523" y="2264124"/>
            <a:ext cx="7609702" cy="3891720"/>
          </a:xfrm>
          <a:prstGeom prst="rect">
            <a:avLst/>
          </a:prstGeom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19A2E14-604E-483B-BE55-1A11E63A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685443"/>
            <a:ext cx="5962650" cy="3049082"/>
          </a:xfrm>
          <a:prstGeom prst="rect">
            <a:avLst/>
          </a:prstGeom>
          <a:effectLst>
            <a:outerShdw blurRad="114300" dist="12700" dir="5400000" algn="t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853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A2090C-3611-479A-AE79-A911036C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16" y="2852556"/>
            <a:ext cx="5962650" cy="3049082"/>
          </a:xfrm>
          <a:prstGeom prst="rect">
            <a:avLst/>
          </a:prstGeom>
          <a:effectLst>
            <a:outerShdw blurRad="114300" dist="127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FF277-B38E-4B95-BAC3-ADDBEEF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Технологии за изработка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7BE5E9-4325-44F3-B554-9239C9CAF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78" y="3429000"/>
            <a:ext cx="1894175" cy="199807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627F9D-F1F8-4A79-BED9-4A92BE192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506" y="3429000"/>
            <a:ext cx="1894178" cy="1894178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4A1B2832-4E07-4065-9073-97FEE41FC709}"/>
              </a:ext>
            </a:extLst>
          </p:cNvPr>
          <p:cNvSpPr/>
          <p:nvPr/>
        </p:nvSpPr>
        <p:spPr>
          <a:xfrm>
            <a:off x="8279929" y="4052239"/>
            <a:ext cx="647700" cy="6477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CB5BC2-CDF3-4417-9A89-063BBD27A18E}"/>
              </a:ext>
            </a:extLst>
          </p:cNvPr>
          <p:cNvSpPr txBox="1">
            <a:spLocks/>
          </p:cNvSpPr>
          <p:nvPr/>
        </p:nvSpPr>
        <p:spPr>
          <a:xfrm>
            <a:off x="6353423" y="5447583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rgbClr val="DD1B16"/>
                </a:solidFill>
              </a:rPr>
              <a:t>Angularjs</a:t>
            </a:r>
            <a:endParaRPr lang="en-US" sz="1400" dirty="0">
              <a:solidFill>
                <a:srgbClr val="DD1B1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B5DEA6-F778-4998-9990-33B54AC4D139}"/>
              </a:ext>
            </a:extLst>
          </p:cNvPr>
          <p:cNvSpPr txBox="1">
            <a:spLocks/>
          </p:cNvSpPr>
          <p:nvPr/>
        </p:nvSpPr>
        <p:spPr>
          <a:xfrm>
            <a:off x="9235053" y="5427074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rgbClr val="2B2E3A"/>
                </a:solidFill>
              </a:rPr>
              <a:t>Electron</a:t>
            </a:r>
          </a:p>
        </p:txBody>
      </p:sp>
    </p:spTree>
    <p:extLst>
      <p:ext uri="{BB962C8B-B14F-4D97-AF65-F5344CB8AC3E}">
        <p14:creationId xmlns:p14="http://schemas.microsoft.com/office/powerpoint/2010/main" val="134204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89E3-F029-44D2-BB5D-37E7046B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56558"/>
            <a:ext cx="11029615" cy="1497507"/>
          </a:xfrm>
        </p:spPr>
        <p:txBody>
          <a:bodyPr/>
          <a:lstStyle/>
          <a:p>
            <a:r>
              <a:rPr lang="bg-BG" dirty="0"/>
              <a:t>Благодаря ви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21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0786-129B-4F05-ACBF-1F86A0BA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Идея и цели на проекта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53A85-BA08-48A0-9A66-61E7BD99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Идея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E7904-F04D-4864-92AB-ABAB5423F8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Реализацията на система от умни светофари</a:t>
            </a:r>
          </a:p>
          <a:p>
            <a:r>
              <a:rPr lang="bg-BG" dirty="0"/>
              <a:t>Създаване на мрежа между </a:t>
            </a:r>
            <a:r>
              <a:rPr lang="en-US" dirty="0"/>
              <a:t>embedded </a:t>
            </a:r>
            <a:r>
              <a:rPr lang="bg-BG" dirty="0"/>
              <a:t>светофари контролирани от централен сървър</a:t>
            </a:r>
          </a:p>
          <a:p>
            <a:r>
              <a:rPr lang="bg-BG" dirty="0"/>
              <a:t>Вземане на автоматично решение относно смяната на светлините</a:t>
            </a:r>
          </a:p>
          <a:p>
            <a:r>
              <a:rPr lang="bg-BG" dirty="0"/>
              <a:t>Реализацията на </a:t>
            </a:r>
            <a:r>
              <a:rPr lang="en-US" dirty="0"/>
              <a:t>User-friendly </a:t>
            </a:r>
            <a:r>
              <a:rPr lang="bg-BG" dirty="0"/>
              <a:t>клент за следене на цялата система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1C22AA-E798-4EB6-A336-7DE064455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/>
              <a:t>Цели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0BA74-F689-4C9C-AB1B-A0EDD43B362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Редуциране на нуждата от ръчен контрол на светофари (работна ръка/ресурси)</a:t>
            </a:r>
          </a:p>
          <a:p>
            <a:r>
              <a:rPr lang="bg-BG" dirty="0"/>
              <a:t>Намаляване на натоварването на пътищата (особено в пикови часове)</a:t>
            </a:r>
          </a:p>
          <a:p>
            <a:r>
              <a:rPr lang="bg-BG" dirty="0"/>
              <a:t>Мащабируемост</a:t>
            </a:r>
          </a:p>
          <a:p>
            <a:r>
              <a:rPr lang="bg-BG" dirty="0"/>
              <a:t>Денонощна работа</a:t>
            </a:r>
          </a:p>
        </p:txBody>
      </p:sp>
    </p:spTree>
    <p:extLst>
      <p:ext uri="{BB962C8B-B14F-4D97-AF65-F5344CB8AC3E}">
        <p14:creationId xmlns:p14="http://schemas.microsoft.com/office/powerpoint/2010/main" val="40104413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E3E4-4E28-416D-870E-6ED53B53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Начин на работа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B02079-924C-43C4-A5CB-91553E2AD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49" y="2295525"/>
            <a:ext cx="8854501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8378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7E3E4-4E28-416D-870E-6ED53B53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Начин на работа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67D341FC-A555-47CC-97F8-64CD4469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 lnSpcReduction="10000"/>
          </a:bodyPr>
          <a:lstStyle/>
          <a:p>
            <a:r>
              <a:rPr lang="bg-BG" sz="1600" dirty="0">
                <a:solidFill>
                  <a:srgbClr val="FFFFFF"/>
                </a:solidFill>
              </a:rPr>
              <a:t>Към </a:t>
            </a:r>
            <a:r>
              <a:rPr lang="en-US" sz="1600" dirty="0">
                <a:solidFill>
                  <a:srgbClr val="FFFFFF"/>
                </a:solidFill>
              </a:rPr>
              <a:t>Raspberry Pi </a:t>
            </a:r>
            <a:r>
              <a:rPr lang="bg-BG" sz="1600" dirty="0">
                <a:solidFill>
                  <a:srgbClr val="FFFFFF"/>
                </a:solidFill>
              </a:rPr>
              <a:t>се свързват 3 </a:t>
            </a:r>
            <a:r>
              <a:rPr lang="en-US" sz="1600" dirty="0">
                <a:solidFill>
                  <a:srgbClr val="FFFFFF"/>
                </a:solidFill>
              </a:rPr>
              <a:t>Embedded LED</a:t>
            </a:r>
            <a:r>
              <a:rPr lang="bg-BG" sz="1600" dirty="0">
                <a:solidFill>
                  <a:srgbClr val="FFFFFF"/>
                </a:solidFill>
              </a:rPr>
              <a:t> (</a:t>
            </a:r>
            <a:r>
              <a:rPr lang="en-US" sz="1600" dirty="0">
                <a:solidFill>
                  <a:srgbClr val="FFFFFF"/>
                </a:solidFill>
              </a:rPr>
              <a:t>RGY</a:t>
            </a:r>
            <a:r>
              <a:rPr lang="bg-BG" sz="1600" dirty="0">
                <a:solidFill>
                  <a:srgbClr val="FFFFFF"/>
                </a:solidFill>
              </a:rPr>
              <a:t>)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bg-BG" sz="1600" dirty="0">
                <a:solidFill>
                  <a:srgbClr val="FFFFFF"/>
                </a:solidFill>
              </a:rPr>
              <a:t>матрица и камера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Видеото от камерата се предава на сървъра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Невронната мрежа определя колко коли има на всеки кадър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Взема се решение за състоянието на светлината и се подава на </a:t>
            </a:r>
            <a:r>
              <a:rPr lang="en-US" sz="1600" dirty="0">
                <a:solidFill>
                  <a:srgbClr val="FFFFFF"/>
                </a:solidFill>
              </a:rPr>
              <a:t>Raspberry-</a:t>
            </a:r>
            <a:r>
              <a:rPr lang="bg-BG" sz="1600" dirty="0">
                <a:solidFill>
                  <a:srgbClr val="FFFFFF"/>
                </a:solidFill>
              </a:rPr>
              <a:t>то</a:t>
            </a:r>
          </a:p>
          <a:p>
            <a:r>
              <a:rPr lang="bg-BG" sz="1600" dirty="0">
                <a:solidFill>
                  <a:srgbClr val="FFFFFF"/>
                </a:solidFill>
              </a:rPr>
              <a:t>От </a:t>
            </a:r>
            <a:r>
              <a:rPr lang="en-US" sz="1600" dirty="0">
                <a:solidFill>
                  <a:srgbClr val="FFFFFF"/>
                </a:solidFill>
              </a:rPr>
              <a:t>Front-end client-a </a:t>
            </a:r>
            <a:r>
              <a:rPr lang="bg-BG" sz="1600" dirty="0">
                <a:solidFill>
                  <a:srgbClr val="FFFFFF"/>
                </a:solidFill>
              </a:rPr>
              <a:t>може да се следи камерата / състоянието на светофара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B02079-924C-43C4-A5CB-91553E2A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2305315"/>
            <a:ext cx="6866506" cy="28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en-US" dirty="0"/>
              <a:t>Embedded </a:t>
            </a:r>
            <a:r>
              <a:rPr lang="bg-BG" dirty="0"/>
              <a:t>светофар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237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F828131-5D45-4E76-A813-0439CE725D1E}"/>
              </a:ext>
            </a:extLst>
          </p:cNvPr>
          <p:cNvGrpSpPr/>
          <p:nvPr/>
        </p:nvGrpSpPr>
        <p:grpSpPr>
          <a:xfrm>
            <a:off x="8939824" y="2447777"/>
            <a:ext cx="1422402" cy="1422402"/>
            <a:chOff x="8939824" y="2447777"/>
            <a:chExt cx="1422402" cy="14224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E9C6BB-AADA-41D2-BE94-3E1FB1F3D644}"/>
                </a:ext>
              </a:extLst>
            </p:cNvPr>
            <p:cNvSpPr/>
            <p:nvPr/>
          </p:nvSpPr>
          <p:spPr>
            <a:xfrm>
              <a:off x="8939824" y="2447777"/>
              <a:ext cx="1422402" cy="1422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DB3C83-1E1D-485F-992F-98AA1387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9815871">
              <a:off x="9070287" y="2810535"/>
              <a:ext cx="1161476" cy="69688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E5A09-54F9-481F-94B0-89238B7AE065}"/>
              </a:ext>
            </a:extLst>
          </p:cNvPr>
          <p:cNvGrpSpPr/>
          <p:nvPr/>
        </p:nvGrpSpPr>
        <p:grpSpPr>
          <a:xfrm>
            <a:off x="7197880" y="4191292"/>
            <a:ext cx="1422400" cy="1422400"/>
            <a:chOff x="7197880" y="4191292"/>
            <a:chExt cx="1422400" cy="1422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E7630F-A1D8-423E-8041-D6E76A4E6A61}"/>
                </a:ext>
              </a:extLst>
            </p:cNvPr>
            <p:cNvSpPr/>
            <p:nvPr/>
          </p:nvSpPr>
          <p:spPr>
            <a:xfrm>
              <a:off x="7197880" y="4191292"/>
              <a:ext cx="1422400" cy="1422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0EC3AE-D124-4BE5-83DE-02EB4563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52959" y="4346371"/>
              <a:ext cx="1112242" cy="111224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907359-F438-48A1-B39E-5C375CAE1941}"/>
              </a:ext>
            </a:extLst>
          </p:cNvPr>
          <p:cNvGrpSpPr/>
          <p:nvPr/>
        </p:nvGrpSpPr>
        <p:grpSpPr>
          <a:xfrm>
            <a:off x="8939824" y="4191290"/>
            <a:ext cx="1422402" cy="1422402"/>
            <a:chOff x="8939824" y="4191290"/>
            <a:chExt cx="1422402" cy="14224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233D2-BBB1-4861-9EB8-CED23C546B25}"/>
                </a:ext>
              </a:extLst>
            </p:cNvPr>
            <p:cNvSpPr/>
            <p:nvPr/>
          </p:nvSpPr>
          <p:spPr>
            <a:xfrm>
              <a:off x="8939824" y="4191290"/>
              <a:ext cx="1422402" cy="14224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circuit board&#10;&#10;Description automatically generated">
              <a:extLst>
                <a:ext uri="{FF2B5EF4-FFF2-40B4-BE49-F238E27FC236}">
                  <a16:creationId xmlns:a16="http://schemas.microsoft.com/office/drawing/2014/main" id="{937ACDE9-E8F2-4E35-BDD5-88D3767F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87" y="4494068"/>
              <a:ext cx="1161476" cy="81684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C4B0B6-9A1A-472C-B328-B30698A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Описание на компонентите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0460-DE5F-408D-A516-5F7955796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  <a:buFont typeface="Wingdings 2" panose="05020102010507070707" pitchFamily="18" charset="2"/>
              <a:buChar char=""/>
            </a:pPr>
            <a:r>
              <a:rPr lang="en-US" dirty="0"/>
              <a:t>Raspberry Pi 3+</a:t>
            </a:r>
            <a:endParaRPr lang="bg-BG" dirty="0"/>
          </a:p>
          <a:p>
            <a:pPr marL="324000" lvl="1" indent="0">
              <a:spcBef>
                <a:spcPts val="0"/>
              </a:spcBef>
              <a:buNone/>
            </a:pPr>
            <a:r>
              <a:rPr lang="en-US" sz="1200" dirty="0"/>
              <a:t>/</a:t>
            </a:r>
            <a:r>
              <a:rPr lang="bg-BG" sz="1200" dirty="0"/>
              <a:t>за управление на схемата</a:t>
            </a:r>
            <a:r>
              <a:rPr lang="en-US" sz="1200" dirty="0"/>
              <a:t>/</a:t>
            </a:r>
          </a:p>
          <a:p>
            <a:pPr>
              <a:spcAft>
                <a:spcPts val="0"/>
              </a:spcAft>
              <a:buFont typeface="Wingdings 2" panose="05020102010507070707" pitchFamily="18" charset="2"/>
              <a:buChar char=""/>
            </a:pPr>
            <a:r>
              <a:rPr lang="en-US" dirty="0"/>
              <a:t>LED Red 0.3mm</a:t>
            </a:r>
            <a:r>
              <a:rPr lang="bg-BG" dirty="0"/>
              <a:t> </a:t>
            </a:r>
            <a:r>
              <a:rPr lang="en-US" dirty="0"/>
              <a:t>(x256)</a:t>
            </a: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червена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dirty="0"/>
          </a:p>
          <a:p>
            <a:pPr marL="324000" lvl="1" indent="0">
              <a:spcAft>
                <a:spcPts val="0"/>
              </a:spcAft>
              <a:buNone/>
            </a:pPr>
            <a:r>
              <a:rPr lang="en-US" sz="1800" dirty="0"/>
              <a:t>LED Yellow 0.3mm (x256)</a:t>
            </a:r>
            <a:endParaRPr lang="bg-BG" sz="1800" dirty="0"/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жълта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sz="1200" dirty="0"/>
          </a:p>
          <a:p>
            <a:pPr marL="324000" lvl="1" indent="0">
              <a:spcAft>
                <a:spcPts val="0"/>
              </a:spcAft>
              <a:buNone/>
            </a:pPr>
            <a:r>
              <a:rPr lang="en-US" sz="1800" dirty="0"/>
              <a:t>LED Green 0.3mm (x256)</a:t>
            </a:r>
            <a:endParaRPr lang="bg-BG" sz="1800" dirty="0"/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зелена </a:t>
            </a:r>
            <a:r>
              <a:rPr lang="en-US" sz="1200" dirty="0">
                <a:solidFill>
                  <a:srgbClr val="3D3D3D"/>
                </a:solidFill>
              </a:rPr>
              <a:t>16x16 LED</a:t>
            </a:r>
            <a:r>
              <a:rPr lang="bg-BG" sz="1200" dirty="0">
                <a:solidFill>
                  <a:srgbClr val="3D3D3D"/>
                </a:solidFill>
              </a:rPr>
              <a:t> светофарна матрица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en-US" sz="1200" dirty="0"/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"/>
            </a:pPr>
            <a:r>
              <a:rPr lang="en-US" dirty="0">
                <a:solidFill>
                  <a:srgbClr val="3D3D3D"/>
                </a:solidFill>
              </a:rPr>
              <a:t>STP16CP05 Shift Register</a:t>
            </a:r>
            <a:r>
              <a:rPr lang="bg-BG" dirty="0">
                <a:solidFill>
                  <a:srgbClr val="3D3D3D"/>
                </a:solidFill>
              </a:rPr>
              <a:t> (</a:t>
            </a:r>
            <a:r>
              <a:rPr lang="en-US" dirty="0">
                <a:solidFill>
                  <a:srgbClr val="3D3D3D"/>
                </a:solidFill>
              </a:rPr>
              <a:t>x6</a:t>
            </a:r>
            <a:r>
              <a:rPr lang="bg-BG" dirty="0">
                <a:solidFill>
                  <a:srgbClr val="3D3D3D"/>
                </a:solidFill>
              </a:rPr>
              <a:t>)</a:t>
            </a:r>
            <a:endParaRPr lang="en-US" dirty="0">
              <a:solidFill>
                <a:srgbClr val="3D3D3D"/>
              </a:solidFill>
            </a:endParaRP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</a:t>
            </a:r>
            <a:r>
              <a:rPr lang="en-US" sz="1200" dirty="0">
                <a:solidFill>
                  <a:srgbClr val="3D3D3D"/>
                </a:solidFill>
              </a:rPr>
              <a:t> </a:t>
            </a:r>
            <a:r>
              <a:rPr lang="bg-BG" sz="1200" dirty="0">
                <a:solidFill>
                  <a:srgbClr val="3D3D3D"/>
                </a:solidFill>
              </a:rPr>
              <a:t>подаване на кординатите на </a:t>
            </a:r>
            <a:r>
              <a:rPr lang="en-US" sz="1200" dirty="0">
                <a:solidFill>
                  <a:srgbClr val="3D3D3D"/>
                </a:solidFill>
              </a:rPr>
              <a:t>LED </a:t>
            </a:r>
            <a:r>
              <a:rPr lang="bg-BG" sz="1200" dirty="0">
                <a:solidFill>
                  <a:srgbClr val="3D3D3D"/>
                </a:solidFill>
              </a:rPr>
              <a:t>матрицата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bg-BG" dirty="0">
              <a:solidFill>
                <a:srgbClr val="3D3D3D"/>
              </a:solidFill>
            </a:endParaRPr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"/>
            </a:pPr>
            <a:r>
              <a:rPr lang="en-US" dirty="0">
                <a:solidFill>
                  <a:srgbClr val="3D3D3D"/>
                </a:solidFill>
              </a:rPr>
              <a:t>221</a:t>
            </a:r>
            <a:r>
              <a:rPr lang="el-GR" dirty="0">
                <a:solidFill>
                  <a:srgbClr val="3D3D3D"/>
                </a:solidFill>
              </a:rPr>
              <a:t>Ω</a:t>
            </a:r>
            <a:r>
              <a:rPr lang="en-US" dirty="0">
                <a:solidFill>
                  <a:srgbClr val="3D3D3D"/>
                </a:solidFill>
              </a:rPr>
              <a:t> </a:t>
            </a:r>
            <a:r>
              <a:rPr lang="bg-BG" dirty="0">
                <a:solidFill>
                  <a:srgbClr val="3D3D3D"/>
                </a:solidFill>
              </a:rPr>
              <a:t>резистори (</a:t>
            </a:r>
            <a:r>
              <a:rPr lang="en-US" dirty="0">
                <a:solidFill>
                  <a:srgbClr val="3D3D3D"/>
                </a:solidFill>
              </a:rPr>
              <a:t>x96</a:t>
            </a:r>
            <a:r>
              <a:rPr lang="bg-BG" dirty="0">
                <a:solidFill>
                  <a:srgbClr val="3D3D3D"/>
                </a:solidFill>
              </a:rPr>
              <a:t>)</a:t>
            </a: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светодиодните диодните матрици</a:t>
            </a:r>
            <a:r>
              <a:rPr lang="en-US" sz="1200" dirty="0">
                <a:solidFill>
                  <a:srgbClr val="3D3D3D"/>
                </a:solidFill>
              </a:rPr>
              <a:t>/</a:t>
            </a:r>
            <a:endParaRPr lang="bg-BG" dirty="0">
              <a:solidFill>
                <a:srgbClr val="3D3D3D"/>
              </a:solidFill>
            </a:endParaRPr>
          </a:p>
          <a:p>
            <a:pPr lvl="0">
              <a:spcAft>
                <a:spcPts val="0"/>
              </a:spcAft>
              <a:buClr>
                <a:srgbClr val="903163"/>
              </a:buClr>
              <a:buFont typeface="Wingdings 2" panose="05020102010507070707" pitchFamily="18" charset="2"/>
              <a:buChar char=""/>
            </a:pPr>
            <a:r>
              <a:rPr lang="en-US" dirty="0">
                <a:solidFill>
                  <a:srgbClr val="3D3D3D"/>
                </a:solidFill>
              </a:rPr>
              <a:t>5V AC Adapter</a:t>
            </a:r>
            <a:endParaRPr lang="bg-BG" dirty="0">
              <a:solidFill>
                <a:srgbClr val="3D3D3D"/>
              </a:solidFill>
            </a:endParaRPr>
          </a:p>
          <a:p>
            <a:pPr marL="324000" lvl="1" indent="0">
              <a:spcBef>
                <a:spcPts val="0"/>
              </a:spcBef>
              <a:buClr>
                <a:srgbClr val="903163"/>
              </a:buClr>
              <a:buNone/>
            </a:pPr>
            <a:r>
              <a:rPr lang="en-US" sz="1200" dirty="0">
                <a:solidFill>
                  <a:srgbClr val="3D3D3D"/>
                </a:solidFill>
              </a:rPr>
              <a:t>/</a:t>
            </a:r>
            <a:r>
              <a:rPr lang="bg-BG" sz="1200" dirty="0">
                <a:solidFill>
                  <a:srgbClr val="3D3D3D"/>
                </a:solidFill>
              </a:rPr>
              <a:t>за захранване на </a:t>
            </a:r>
            <a:r>
              <a:rPr lang="en-US" sz="1200" dirty="0">
                <a:solidFill>
                  <a:srgbClr val="3D3D3D"/>
                </a:solidFill>
              </a:rPr>
              <a:t>Raspberry</a:t>
            </a:r>
            <a:r>
              <a:rPr lang="bg-BG" sz="1200" dirty="0">
                <a:solidFill>
                  <a:srgbClr val="3D3D3D"/>
                </a:solidFill>
              </a:rPr>
              <a:t> </a:t>
            </a:r>
            <a:r>
              <a:rPr lang="en-US" sz="1200" dirty="0">
                <a:solidFill>
                  <a:srgbClr val="3D3D3D"/>
                </a:solidFill>
              </a:rPr>
              <a:t>Pi/</a:t>
            </a:r>
            <a:endParaRPr lang="bg-BG" dirty="0">
              <a:solidFill>
                <a:srgbClr val="3D3D3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0FAD1-63EA-4B7C-A80C-0C5331FC01DA}"/>
              </a:ext>
            </a:extLst>
          </p:cNvPr>
          <p:cNvGrpSpPr/>
          <p:nvPr/>
        </p:nvGrpSpPr>
        <p:grpSpPr>
          <a:xfrm>
            <a:off x="7197880" y="2449346"/>
            <a:ext cx="1422404" cy="1422404"/>
            <a:chOff x="7197880" y="2449346"/>
            <a:chExt cx="1422404" cy="1422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6FAB1B-DA5E-4BEA-9344-01AF59585EEC}"/>
                </a:ext>
              </a:extLst>
            </p:cNvPr>
            <p:cNvSpPr/>
            <p:nvPr/>
          </p:nvSpPr>
          <p:spPr>
            <a:xfrm>
              <a:off x="7197880" y="2449346"/>
              <a:ext cx="1422404" cy="1422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422278-FE79-456F-9832-B96EA367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328344" y="2835227"/>
              <a:ext cx="1161476" cy="65064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997EC40-61D9-4CBB-A645-B00C9683B608}"/>
              </a:ext>
            </a:extLst>
          </p:cNvPr>
          <p:cNvSpPr/>
          <p:nvPr/>
        </p:nvSpPr>
        <p:spPr>
          <a:xfrm>
            <a:off x="8177534" y="3429000"/>
            <a:ext cx="1205039" cy="1205039"/>
          </a:xfrm>
          <a:prstGeom prst="rect">
            <a:avLst/>
          </a:prstGeom>
          <a:effectLst>
            <a:outerShdw sx="125000" sy="125000" algn="ctr" rotWithShape="0">
              <a:schemeClr val="bg1"/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97808A80-9BCF-43ED-B1F9-EA4D0C04D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256007" y="3778544"/>
            <a:ext cx="1048091" cy="505949"/>
          </a:xfrm>
        </p:spPr>
      </p:pic>
    </p:spTree>
    <p:extLst>
      <p:ext uri="{BB962C8B-B14F-4D97-AF65-F5344CB8AC3E}">
        <p14:creationId xmlns:p14="http://schemas.microsoft.com/office/powerpoint/2010/main" val="119671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5910-A03B-43D1-BB87-535273E7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електрическа схема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377C465-E39C-41B3-8E7A-4ED96194D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30448" y="2031325"/>
            <a:ext cx="9331104" cy="4287291"/>
          </a:xfrm>
        </p:spPr>
      </p:pic>
    </p:spTree>
    <p:extLst>
      <p:ext uri="{BB962C8B-B14F-4D97-AF65-F5344CB8AC3E}">
        <p14:creationId xmlns:p14="http://schemas.microsoft.com/office/powerpoint/2010/main" val="5666048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C5910-A03B-43D1-BB87-535273E7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bg-BG" sz="2400">
                <a:solidFill>
                  <a:srgbClr val="FFFFFF"/>
                </a:solidFill>
              </a:rPr>
              <a:t>електрическа схема</a:t>
            </a: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CD5A5-7E01-4953-90FC-34AB6754E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86230" y="2053511"/>
            <a:ext cx="2988428" cy="3854290"/>
          </a:xfrm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74147910-F627-4390-976F-325C5D84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5081"/>
          <a:stretch/>
        </p:blipFill>
        <p:spPr>
          <a:xfrm rot="5400000">
            <a:off x="5172080" y="-251541"/>
            <a:ext cx="5594358" cy="73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DFEC-C19B-41B9-9FDC-774558AAE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9636"/>
            <a:ext cx="11029615" cy="1497507"/>
          </a:xfrm>
        </p:spPr>
        <p:txBody>
          <a:bodyPr/>
          <a:lstStyle/>
          <a:p>
            <a:r>
              <a:rPr lang="bg-BG" dirty="0"/>
              <a:t>Сървър и разпознаване на обекти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172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311</Words>
  <Application>Microsoft Office PowerPoint</Application>
  <PresentationFormat>Widescreen</PresentationFormat>
  <Paragraphs>52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Corbel</vt:lpstr>
      <vt:lpstr>Gill Sans MT</vt:lpstr>
      <vt:lpstr>Wingdings 2</vt:lpstr>
      <vt:lpstr>Dividend</vt:lpstr>
      <vt:lpstr>Traffic Brain</vt:lpstr>
      <vt:lpstr>Идея и цели на проекта</vt:lpstr>
      <vt:lpstr>Начин на работа</vt:lpstr>
      <vt:lpstr>Начин на работа</vt:lpstr>
      <vt:lpstr>Embedded светофар</vt:lpstr>
      <vt:lpstr>Описание на компонентите</vt:lpstr>
      <vt:lpstr>електрическа схема</vt:lpstr>
      <vt:lpstr>електрическа схема</vt:lpstr>
      <vt:lpstr>Сървър и разпознаване на обекти</vt:lpstr>
      <vt:lpstr>PowerPoint Presentation</vt:lpstr>
      <vt:lpstr>PowerPoint Presentation</vt:lpstr>
      <vt:lpstr>Front-end контролен панел</vt:lpstr>
      <vt:lpstr>Концепция</vt:lpstr>
      <vt:lpstr>Технологии за изработка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Brain</dc:title>
  <dc:creator>Angel Penchev</dc:creator>
  <cp:lastModifiedBy>Angel Penchev</cp:lastModifiedBy>
  <cp:revision>14</cp:revision>
  <dcterms:created xsi:type="dcterms:W3CDTF">2020-01-16T15:07:38Z</dcterms:created>
  <dcterms:modified xsi:type="dcterms:W3CDTF">2020-06-25T08:00:23Z</dcterms:modified>
</cp:coreProperties>
</file>